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</p:sldIdLst>
  <p:sldSz cy="5143500" cx="9144000"/>
  <p:notesSz cx="6858000" cy="9144000"/>
  <p:embeddedFontLst>
    <p:embeddedFont>
      <p:font typeface="Amatic SC"/>
      <p:regular r:id="rId33"/>
      <p:bold r:id="rId34"/>
    </p:embeddedFont>
    <p:embeddedFont>
      <p:font typeface="Source Code Pro"/>
      <p:regular r:id="rId35"/>
      <p:bold r:id="rId36"/>
      <p:italic r:id="rId37"/>
      <p:boldItalic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AmaticSC-regular.fntdata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SourceCodePro-regular.fntdata"/><Relationship Id="rId12" Type="http://schemas.openxmlformats.org/officeDocument/2006/relationships/slide" Target="slides/slide7.xml"/><Relationship Id="rId34" Type="http://schemas.openxmlformats.org/officeDocument/2006/relationships/font" Target="fonts/AmaticSC-bold.fntdata"/><Relationship Id="rId15" Type="http://schemas.openxmlformats.org/officeDocument/2006/relationships/slide" Target="slides/slide10.xml"/><Relationship Id="rId37" Type="http://schemas.openxmlformats.org/officeDocument/2006/relationships/font" Target="fonts/SourceCodePro-italic.fntdata"/><Relationship Id="rId14" Type="http://schemas.openxmlformats.org/officeDocument/2006/relationships/slide" Target="slides/slide9.xml"/><Relationship Id="rId36" Type="http://schemas.openxmlformats.org/officeDocument/2006/relationships/font" Target="fonts/SourceCodePro-bold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38" Type="http://schemas.openxmlformats.org/officeDocument/2006/relationships/font" Target="fonts/SourceCodePro-bold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dfd86ae532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dfd86ae532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c049172bbc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1c049172bbc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RDBMS dezavantajları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/>
              <a:t>Maliyet oldukça yüksek, sql ve oracle gibi veri tabanlarının lisansları can yakıyor. gerekli donanım ve yazılım desteğ için ciddi bütçe ihtiyacı var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/>
              <a:t>Scaling işlemi yatayta yapılamıyor çünkü sistem buna uygun değil (burası önemli, nosql'in çıkışındaki temel amaç bu sorunu çözmek)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/>
              <a:t>Yüksek hacimli data oluşumunda ilişkisellik başımıza bela olabilir. Görece daha küçük ve orta büyüklükteki hacimlerde bize avantaj sağlayan ilişkisel mimari, volume arttıkça bizim için bir sorun haline dönüşüyor.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dfd42c6bff_1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2dfd42c6bff_1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about safety, liveness and consensus correctness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According to the CAP theorem it is not possible for a distributed data store to provide more than two of the following guarantees simultaneously.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dfd42c6bff_2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2dfd42c6bff_2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RDBMS avantajları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/>
              <a:t>tabloların yönetimi kolaydır. her tablo birbirinden bağımsız, kuralları önceden belirlenmiş olarak yaratılır.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/>
              <a:t>ilişkisel veri tabanı mimarisi ile dataya ulaşmak hızlı olur. 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/>
              <a:t>Kompleks sorgulara uygun olarak tasarlanmıştır.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/>
              <a:t>herhangi bir felaket vs anında replicalar ile sistem çalışmaya devam eder (tabii burada anlık kesintiler söz konusu olacaktır)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c049172bbc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1c049172bbc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dfd42c6bff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2dfd42c6bff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1bbe166aa30_2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1bbe166aa30_2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about safety, liveness and consensus correctness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According to the CAP theorem it is not possible for a distributed data store to provide more than two of the following guarantees simultaneously.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dfd42c6bff_1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2dfd42c6bff_1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about safety, liveness and consensus correctness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According to the CAP theorem it is not possible for a distributed data store to provide more than two of the following guarantees simultaneously.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dfd42c6bff_1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2dfd42c6bff_1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about safety, liveness and consensus correctness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According to the CAP theorem it is not possible for a distributed data store to provide more than two of the following guarantees simultaneously.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e002f6b91f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2e002f6b91f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RDBMS avantajları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/>
              <a:t>tabloların yönetimi kolaydır. her tablo birbirinden bağımsız, kuralları önceden belirlenmiş olarak yaratılır.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/>
              <a:t>ilişkisel veri tabanı mimarisi ile dataya ulaşmak hızlı olur. 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/>
              <a:t>Kompleks sorgulara uygun olarak tasarlanmıştır.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/>
              <a:t>herhangi bir felaket vs anında replicalar ile sistem çalışmaya devam eder (tabii burada anlık kesintiler söz konusu olacaktır)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bbe166aa30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bbe166aa30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e002f6b91f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2e002f6b91f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RDBMS avantajları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/>
              <a:t>tabloların yönetimi kolaydır. her tablo birbirinden bağımsız, kuralları önceden belirlenmiş olarak yaratılır.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/>
              <a:t>ilişkisel veri tabanı mimarisi ile dataya ulaşmak hızlı olur. 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/>
              <a:t>Kompleks sorgulara uygun olarak tasarlanmıştır.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/>
              <a:t>herhangi bir felaket vs anında replicalar ile sistem çalışmaya devam eder (tabii burada anlık kesintiler söz konusu olacaktır)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e002f6b91f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e002f6b91f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RDBMS avantajları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/>
              <a:t>tabloların yönetimi kolaydır. her tablo birbirinden bağımsız, kuralları önceden belirlenmiş olarak yaratılır.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/>
              <a:t>ilişkisel veri tabanı mimarisi ile dataya ulaşmak hızlı olur. 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/>
              <a:t>Kompleks sorgulara uygun olarak tasarlanmıştır.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/>
              <a:t>herhangi bir felaket vs anında replicalar ile sistem çalışmaya devam eder (tabii burada anlık kesintiler söz konusu olacaktır)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e002f6b91f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2e002f6b91f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RDBMS avantajları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/>
              <a:t>tabloların yönetimi kolaydır. her tablo birbirinden bağımsız, kuralları önceden belirlenmiş olarak yaratılır.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/>
              <a:t>ilişkisel veri tabanı mimarisi ile dataya ulaşmak hızlı olur. 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/>
              <a:t>Kompleks sorgulara uygun olarak tasarlanmıştır.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/>
              <a:t>herhangi bir felaket vs anında replicalar ile sistem çalışmaya devam eder (tabii burada anlık kesintiler söz konusu olacaktır)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dfd42c6bff_1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2dfd42c6bff_1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dfd42c6bff_1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2dfd42c6bff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about safety, liveness and consensus correctness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According to the CAP theorem it is not possible for a distributed data store to provide more than two of the following guarantees simultaneously.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dfd42c6bff_2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dfd42c6bff_2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about safety, liveness and consensus correctness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According to the CAP theorem it is not possible for a distributed data store to provide more than two of the following guarantees simultaneously.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dfd42c6bff_2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2dfd42c6bff_2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about safety, liveness and consensus correctness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According to the CAP theorem it is not possible for a distributed data store to provide more than two of the following guarantees simultaneously.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2dfd42c6bff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2dfd42c6bff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1bbe166aa30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1bbe166aa30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1c049172bbc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1c049172bbc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1bc80729e5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1bc80729e5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2dfd42c6bf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2dfd42c6bf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RDBMS avantajları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/>
              <a:t>tabloların yönetimi kolaydır. her tablo birbirinden bağımsız, kuralları önceden belirlenmiş olarak yaratılır.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/>
              <a:t>ilişkisel veri tabanı mimarisi ile dataya ulaşmak hızlı olur. 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/>
              <a:t>Kompleks sorgulara uygun olarak tasarlanmıştır.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/>
              <a:t>herhangi bir felaket vs anında replicalar ile sistem çalışmaya devam eder (tabii burada anlık kesintiler söz konusu olacaktır)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dfd42c6bff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dfd42c6bff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RDBMS avantajları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/>
              <a:t>tabloların yönetimi kolaydır. her tablo birbirinden bağımsız, kuralları önceden belirlenmiş olarak yaratılır.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/>
              <a:t>ilişkisel veri tabanı mimarisi ile dataya ulaşmak hızlı olur. 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/>
              <a:t>Kompleks sorgulara uygun olarak tasarlanmıştır.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/>
              <a:t>herhangi bir felaket vs anında replicalar ile sistem çalışmaya devam eder (tabii burada anlık kesintiler söz konusu olacaktır)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dfd42c6bff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2dfd42c6bff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RDBMS avantajları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/>
              <a:t>tabloların yönetimi kolaydır. her tablo birbirinden bağımsız, kuralları önceden belirlenmiş olarak yaratılır.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/>
              <a:t>ilişkisel veri tabanı mimarisi ile dataya ulaşmak hızlı olur. 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/>
              <a:t>Kompleks sorgulara uygun olarak tasarlanmıştır.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/>
              <a:t>herhangi bir felaket vs anında replicalar ile sistem çalışmaya devam eder (tabii burada anlık kesintiler söz konusu olacaktır)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e002f6b91f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2e002f6b91f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RDBMS avantajları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/>
              <a:t>tabloların yönetimi kolaydır. her tablo birbirinden bağımsız, kuralları önceden belirlenmiş olarak yaratılır.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/>
              <a:t>ilişkisel veri tabanı mimarisi ile dataya ulaşmak hızlı olur. 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/>
              <a:t>Kompleks sorgulara uygun olarak tasarlanmıştır.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/>
              <a:t>herhangi bir felaket vs anında replicalar ile sistem çalışmaya devam eder (tabii burada anlık kesintiler söz konusu olacaktır)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49" name="Google Shape;4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8" name="Google Shape;38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" name="Google Shape;39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40" name="Google Shape;40;p9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1" name="Google Shape;41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45" name="Google Shape;45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.gif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6.gif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.gif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6200"/>
              <a:t>Scaling Your SignalR Application Up&amp;Down Horizontally</a:t>
            </a:r>
            <a:endParaRPr sz="6200"/>
          </a:p>
        </p:txBody>
      </p:sp>
      <p:sp>
        <p:nvSpPr>
          <p:cNvPr id="57" name="Google Shape;57;p13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457200" lvl="0" marL="5029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Onur SALKAYA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onursalkaya@gmail.com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2"/>
          <p:cNvSpPr txBox="1"/>
          <p:nvPr>
            <p:ph type="title"/>
          </p:nvPr>
        </p:nvSpPr>
        <p:spPr>
          <a:xfrm>
            <a:off x="311700" y="292850"/>
            <a:ext cx="8520600" cy="469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600">
              <a:solidFill>
                <a:schemeClr val="accent5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600"/>
              <a:t>SOME PERFORMANCE </a:t>
            </a:r>
            <a:endParaRPr sz="7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600"/>
              <a:t>TRICKS</a:t>
            </a:r>
            <a:endParaRPr sz="7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2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3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JSON VS MESSAGEPACK</a:t>
            </a:r>
            <a:endParaRPr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116" name="Google Shape;116;p23"/>
          <p:cNvSpPr txBox="1"/>
          <p:nvPr>
            <p:ph idx="1" type="body"/>
          </p:nvPr>
        </p:nvSpPr>
        <p:spPr>
          <a:xfrm>
            <a:off x="311700" y="1228675"/>
            <a:ext cx="84768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2400"/>
          </a:p>
        </p:txBody>
      </p:sp>
      <p:pic>
        <p:nvPicPr>
          <p:cNvPr id="117" name="Google Shape;11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6750" y="1228675"/>
            <a:ext cx="7426699" cy="3340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4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JSON VS MESSAGEPACK</a:t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123" name="Google Shape;123;p24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4600"/>
              <a:t>Reduced package size by %30</a:t>
            </a:r>
            <a:endParaRPr b="1" sz="46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5"/>
          <p:cNvSpPr txBox="1"/>
          <p:nvPr>
            <p:ph type="title"/>
          </p:nvPr>
        </p:nvSpPr>
        <p:spPr>
          <a:xfrm>
            <a:off x="311700" y="2254025"/>
            <a:ext cx="38754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SHORTEN FIELD NAMES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25"/>
          <p:cNvSpPr txBox="1"/>
          <p:nvPr>
            <p:ph idx="1" type="body"/>
          </p:nvPr>
        </p:nvSpPr>
        <p:spPr>
          <a:xfrm>
            <a:off x="3486725" y="361475"/>
            <a:ext cx="4253100" cy="45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0" name="Google Shape;13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6725" y="361475"/>
            <a:ext cx="4253100" cy="40443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ONE CONNECTION, MULTIPLE SUBSCRIPTION</a:t>
            </a:r>
            <a:endParaRPr>
              <a:solidFill>
                <a:schemeClr val="accent5"/>
              </a:solidFill>
            </a:endParaRPr>
          </a:p>
        </p:txBody>
      </p:sp>
      <p:pic>
        <p:nvPicPr>
          <p:cNvPr id="136" name="Google Shape;13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9625" y="1246250"/>
            <a:ext cx="7284758" cy="374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7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INDEPENDENT AND Lightweight Hubs For Client Applications</a:t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142" name="Google Shape;142;p27"/>
          <p:cNvSpPr txBox="1"/>
          <p:nvPr>
            <p:ph idx="1" type="body"/>
          </p:nvPr>
        </p:nvSpPr>
        <p:spPr>
          <a:xfrm>
            <a:off x="1948525" y="1228675"/>
            <a:ext cx="49788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2000"/>
          </a:p>
        </p:txBody>
      </p:sp>
      <p:pic>
        <p:nvPicPr>
          <p:cNvPr id="143" name="Google Shape;14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9250" y="911900"/>
            <a:ext cx="5517350" cy="423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Using Memory Instead Of Http Calls As Can As Possible</a:t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149" name="Google Shape;149;p28"/>
          <p:cNvSpPr txBox="1"/>
          <p:nvPr>
            <p:ph idx="1" type="body"/>
          </p:nvPr>
        </p:nvSpPr>
        <p:spPr>
          <a:xfrm>
            <a:off x="2356850" y="1228675"/>
            <a:ext cx="4140600" cy="334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b="1" sz="4600"/>
          </a:p>
        </p:txBody>
      </p:sp>
      <p:pic>
        <p:nvPicPr>
          <p:cNvPr id="150" name="Google Shape;15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6075" y="1182197"/>
            <a:ext cx="6257824" cy="396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9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Providing initial socket data from Bff Api first</a:t>
            </a:r>
            <a:endParaRPr>
              <a:solidFill>
                <a:schemeClr val="accent5"/>
              </a:solidFill>
            </a:endParaRPr>
          </a:p>
        </p:txBody>
      </p:sp>
      <p:pic>
        <p:nvPicPr>
          <p:cNvPr id="156" name="Google Shape;15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5963" y="1174600"/>
            <a:ext cx="5172075" cy="348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Providing initial socket data from Bff Api first</a:t>
            </a:r>
            <a:endParaRPr>
              <a:solidFill>
                <a:schemeClr val="accent5"/>
              </a:solidFill>
            </a:endParaRPr>
          </a:p>
        </p:txBody>
      </p:sp>
      <p:pic>
        <p:nvPicPr>
          <p:cNvPr id="162" name="Google Shape;16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5363" y="1167450"/>
            <a:ext cx="7153275" cy="353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31"/>
          <p:cNvPicPr preferRelativeResize="0"/>
          <p:nvPr/>
        </p:nvPicPr>
        <p:blipFill rotWithShape="1">
          <a:blip r:embed="rId3">
            <a:alphaModFix/>
          </a:blip>
          <a:srcRect b="3811" l="0" r="0" t="5014"/>
          <a:stretch/>
        </p:blipFill>
        <p:spPr>
          <a:xfrm>
            <a:off x="5212400" y="309688"/>
            <a:ext cx="2376000" cy="4689676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31"/>
          <p:cNvSpPr txBox="1"/>
          <p:nvPr>
            <p:ph type="title"/>
          </p:nvPr>
        </p:nvSpPr>
        <p:spPr>
          <a:xfrm>
            <a:off x="311700" y="2254025"/>
            <a:ext cx="4731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422"/>
              <a:t>NEED FOR REAL-TIME DATA</a:t>
            </a:r>
            <a:endParaRPr sz="5422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5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Agenda</a:t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63" name="Google Shape;63;p14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b="1" lang="en"/>
              <a:t>Who am I?</a:t>
            </a:r>
            <a:endParaRPr b="1"/>
          </a:p>
          <a:p>
            <a:pPr indent="-34290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b="1" lang="en"/>
              <a:t>About BtcTurk | Teknoloji</a:t>
            </a:r>
            <a:endParaRPr b="1"/>
          </a:p>
          <a:p>
            <a:pPr indent="-34290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b="1" lang="en"/>
              <a:t>About SignalR</a:t>
            </a:r>
            <a:endParaRPr b="1"/>
          </a:p>
          <a:p>
            <a:pPr indent="-34290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b="1" lang="en"/>
              <a:t>Need for Real-Time Data</a:t>
            </a:r>
            <a:endParaRPr b="1"/>
          </a:p>
          <a:p>
            <a:pPr indent="-34290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b="1" lang="en"/>
              <a:t>Some Performance Tricks</a:t>
            </a:r>
            <a:endParaRPr b="1"/>
          </a:p>
          <a:p>
            <a:pPr indent="-317500" lvl="1" marL="9144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"/>
              <a:t>Json vs MessagePack</a:t>
            </a:r>
            <a:endParaRPr b="1"/>
          </a:p>
          <a:p>
            <a:pPr indent="-317500" lvl="1" marL="9144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"/>
              <a:t>Shorten Field Names</a:t>
            </a:r>
            <a:endParaRPr b="1"/>
          </a:p>
          <a:p>
            <a:pPr indent="-317500" lvl="1" marL="9144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"/>
              <a:t>One Connection, Multiple Subscription</a:t>
            </a:r>
            <a:endParaRPr b="1"/>
          </a:p>
          <a:p>
            <a:pPr indent="-317500" lvl="1" marL="9144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"/>
              <a:t>Independent and Lightweight Hubs For Client Applications</a:t>
            </a:r>
            <a:endParaRPr b="1"/>
          </a:p>
          <a:p>
            <a:pPr indent="-317500" lvl="1" marL="9144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"/>
              <a:t>Using Memory Instead Of Http Calls As Can As Possible</a:t>
            </a:r>
            <a:endParaRPr b="1"/>
          </a:p>
          <a:p>
            <a:pPr indent="-317500" lvl="1" marL="9144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"/>
              <a:t>Providing initial socket data from Bff Api first</a:t>
            </a:r>
            <a:endParaRPr b="1"/>
          </a:p>
          <a:p>
            <a:pPr indent="-34290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b="1" lang="en"/>
              <a:t>Scaling on K8S with Prometheus</a:t>
            </a:r>
            <a:endParaRPr b="1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32"/>
          <p:cNvPicPr preferRelativeResize="0"/>
          <p:nvPr/>
        </p:nvPicPr>
        <p:blipFill rotWithShape="1">
          <a:blip r:embed="rId3">
            <a:alphaModFix/>
          </a:blip>
          <a:srcRect b="6321" l="0" r="-1564" t="5143"/>
          <a:stretch/>
        </p:blipFill>
        <p:spPr>
          <a:xfrm>
            <a:off x="5277975" y="401175"/>
            <a:ext cx="2272500" cy="4283850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32"/>
          <p:cNvSpPr txBox="1"/>
          <p:nvPr>
            <p:ph type="title"/>
          </p:nvPr>
        </p:nvSpPr>
        <p:spPr>
          <a:xfrm>
            <a:off x="311700" y="2254025"/>
            <a:ext cx="4731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422"/>
              <a:t>NEED FOR REAL-TIME DATA</a:t>
            </a:r>
            <a:endParaRPr sz="5422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5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3"/>
          <p:cNvSpPr txBox="1"/>
          <p:nvPr>
            <p:ph type="title"/>
          </p:nvPr>
        </p:nvSpPr>
        <p:spPr>
          <a:xfrm>
            <a:off x="311700" y="2254025"/>
            <a:ext cx="4731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422"/>
              <a:t>NEED FOR REAL-TIME DATA</a:t>
            </a:r>
            <a:endParaRPr sz="5422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5"/>
              </a:solidFill>
            </a:endParaRPr>
          </a:p>
        </p:txBody>
      </p:sp>
      <p:pic>
        <p:nvPicPr>
          <p:cNvPr id="180" name="Google Shape;180;p33"/>
          <p:cNvPicPr preferRelativeResize="0"/>
          <p:nvPr/>
        </p:nvPicPr>
        <p:blipFill rotWithShape="1">
          <a:blip r:embed="rId3">
            <a:alphaModFix/>
          </a:blip>
          <a:srcRect b="2767" l="0" r="0" t="5590"/>
          <a:stretch/>
        </p:blipFill>
        <p:spPr>
          <a:xfrm>
            <a:off x="5280475" y="408325"/>
            <a:ext cx="2235450" cy="443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34"/>
          <p:cNvPicPr preferRelativeResize="0"/>
          <p:nvPr/>
        </p:nvPicPr>
        <p:blipFill rotWithShape="1">
          <a:blip r:embed="rId3">
            <a:alphaModFix/>
          </a:blip>
          <a:srcRect b="2766" l="0" r="1468" t="4400"/>
          <a:stretch/>
        </p:blipFill>
        <p:spPr>
          <a:xfrm>
            <a:off x="5273325" y="365350"/>
            <a:ext cx="2205525" cy="44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34"/>
          <p:cNvSpPr txBox="1"/>
          <p:nvPr>
            <p:ph type="title"/>
          </p:nvPr>
        </p:nvSpPr>
        <p:spPr>
          <a:xfrm>
            <a:off x="311700" y="2254025"/>
            <a:ext cx="4731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422"/>
              <a:t>NEED FOR REAL-TIME DATA</a:t>
            </a:r>
            <a:endParaRPr sz="5422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5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5"/>
          <p:cNvSpPr txBox="1"/>
          <p:nvPr>
            <p:ph type="title"/>
          </p:nvPr>
        </p:nvSpPr>
        <p:spPr>
          <a:xfrm>
            <a:off x="311700" y="292850"/>
            <a:ext cx="8520600" cy="469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600">
              <a:solidFill>
                <a:schemeClr val="accent5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0"/>
              <a:t>SCALING</a:t>
            </a:r>
            <a:endParaRPr sz="10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2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Scaling ON KUBERNETES USING Prometheus</a:t>
            </a:r>
            <a:endParaRPr>
              <a:solidFill>
                <a:schemeClr val="accent5"/>
              </a:solidFill>
            </a:endParaRPr>
          </a:p>
        </p:txBody>
      </p:sp>
      <p:pic>
        <p:nvPicPr>
          <p:cNvPr id="197" name="Google Shape;19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438" y="1302300"/>
            <a:ext cx="8721128" cy="26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1450" y="2033300"/>
            <a:ext cx="4419600" cy="14162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1450" y="3667900"/>
            <a:ext cx="5870401" cy="1213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7"/>
          <p:cNvSpPr txBox="1"/>
          <p:nvPr/>
        </p:nvSpPr>
        <p:spPr>
          <a:xfrm>
            <a:off x="311700" y="1460975"/>
            <a:ext cx="8832300" cy="31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1D1C1D"/>
                </a:solidFill>
                <a:latin typeface="Consolas"/>
                <a:ea typeface="Consolas"/>
                <a:cs typeface="Consolas"/>
                <a:sym typeface="Consolas"/>
              </a:rPr>
              <a:t>round(sum(online_clients) </a:t>
            </a:r>
            <a:endParaRPr sz="3000">
              <a:solidFill>
                <a:srgbClr val="1D1C1D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1D1C1D"/>
                </a:solidFill>
                <a:latin typeface="Consolas"/>
                <a:ea typeface="Consolas"/>
                <a:cs typeface="Consolas"/>
                <a:sym typeface="Consolas"/>
              </a:rPr>
              <a:t>/ </a:t>
            </a:r>
            <a:endParaRPr sz="3000">
              <a:solidFill>
                <a:srgbClr val="1D1C1D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1D1C1D"/>
                </a:solidFill>
                <a:latin typeface="Consolas"/>
                <a:ea typeface="Consolas"/>
                <a:cs typeface="Consolas"/>
                <a:sym typeface="Consolas"/>
              </a:rPr>
              <a:t>count(kube_pod_labels{label_app="{</a:t>
            </a:r>
            <a:r>
              <a:rPr lang="en" sz="3000">
                <a:solidFill>
                  <a:srgbClr val="1D1C1D"/>
                </a:solidFill>
                <a:latin typeface="Consolas"/>
                <a:ea typeface="Consolas"/>
                <a:cs typeface="Consolas"/>
                <a:sym typeface="Consolas"/>
              </a:rPr>
              <a:t>XXX</a:t>
            </a:r>
            <a:r>
              <a:rPr lang="en" sz="3000">
                <a:solidFill>
                  <a:srgbClr val="1D1C1D"/>
                </a:solidFill>
                <a:latin typeface="Consolas"/>
                <a:ea typeface="Consolas"/>
                <a:cs typeface="Consolas"/>
                <a:sym typeface="Consolas"/>
              </a:rPr>
              <a:t>}")</a:t>
            </a:r>
            <a:endParaRPr sz="3000">
              <a:solidFill>
                <a:srgbClr val="1D1C1D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1D1C1D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1D1C1D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1D1C1D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228600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https://github.com/zalando-incubator/kube-metrics-adapter</a:t>
            </a:r>
            <a:endParaRPr sz="1500">
              <a:solidFill>
                <a:schemeClr val="accent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05" name="Google Shape;205;p37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Scaling ON KUBERNETES USING Prometheus</a:t>
            </a:r>
            <a:endParaRPr>
              <a:solidFill>
                <a:schemeClr val="accent5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Scaling ON KUBERNETES USING Prometheus</a:t>
            </a:r>
            <a:endParaRPr/>
          </a:p>
        </p:txBody>
      </p:sp>
      <p:sp>
        <p:nvSpPr>
          <p:cNvPr id="211" name="Google Shape;211;p38"/>
          <p:cNvSpPr txBox="1"/>
          <p:nvPr/>
        </p:nvSpPr>
        <p:spPr>
          <a:xfrm>
            <a:off x="311700" y="1325400"/>
            <a:ext cx="8832300" cy="37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maxReplicas: 2000</a:t>
            </a:r>
            <a:endParaRPr sz="18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D1C1D"/>
                </a:solidFill>
                <a:latin typeface="Consolas"/>
                <a:ea typeface="Consolas"/>
                <a:cs typeface="Consolas"/>
                <a:sym typeface="Consolas"/>
              </a:rPr>
              <a:t>  metrics:</a:t>
            </a:r>
            <a:endParaRPr sz="1800">
              <a:solidFill>
                <a:srgbClr val="1D1C1D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D1C1D"/>
                </a:solidFill>
                <a:latin typeface="Consolas"/>
                <a:ea typeface="Consolas"/>
                <a:cs typeface="Consolas"/>
                <a:sym typeface="Consolas"/>
              </a:rPr>
              <a:t>  - external:</a:t>
            </a:r>
            <a:endParaRPr sz="1800">
              <a:solidFill>
                <a:srgbClr val="1D1C1D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D1C1D"/>
                </a:solidFill>
                <a:latin typeface="Consolas"/>
                <a:ea typeface="Consolas"/>
                <a:cs typeface="Consolas"/>
                <a:sym typeface="Consolas"/>
              </a:rPr>
              <a:t>      metric:</a:t>
            </a:r>
            <a:endParaRPr sz="1800">
              <a:solidFill>
                <a:srgbClr val="1D1C1D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D1C1D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18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name: mobile-socket-app</a:t>
            </a:r>
            <a:endParaRPr sz="18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D1C1D"/>
                </a:solidFill>
                <a:latin typeface="Consolas"/>
                <a:ea typeface="Consolas"/>
                <a:cs typeface="Consolas"/>
                <a:sym typeface="Consolas"/>
              </a:rPr>
              <a:t>        selector:</a:t>
            </a:r>
            <a:endParaRPr sz="1800">
              <a:solidFill>
                <a:srgbClr val="1D1C1D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D1C1D"/>
                </a:solidFill>
                <a:latin typeface="Consolas"/>
                <a:ea typeface="Consolas"/>
                <a:cs typeface="Consolas"/>
                <a:sym typeface="Consolas"/>
              </a:rPr>
              <a:t>          matchLabels:</a:t>
            </a:r>
            <a:endParaRPr sz="1800">
              <a:solidFill>
                <a:srgbClr val="1D1C1D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D1C1D"/>
                </a:solidFill>
                <a:latin typeface="Consolas"/>
                <a:ea typeface="Consolas"/>
                <a:cs typeface="Consolas"/>
                <a:sym typeface="Consolas"/>
              </a:rPr>
              <a:t>            type: prometheus</a:t>
            </a:r>
            <a:endParaRPr sz="1800">
              <a:solidFill>
                <a:srgbClr val="1D1C1D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D1C1D"/>
                </a:solidFill>
                <a:latin typeface="Consolas"/>
                <a:ea typeface="Consolas"/>
                <a:cs typeface="Consolas"/>
                <a:sym typeface="Consolas"/>
              </a:rPr>
              <a:t>      target:</a:t>
            </a:r>
            <a:endParaRPr sz="1800">
              <a:solidFill>
                <a:srgbClr val="1D1C1D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D1C1D"/>
                </a:solidFill>
                <a:latin typeface="Consolas"/>
                <a:ea typeface="Consolas"/>
                <a:cs typeface="Consolas"/>
                <a:sym typeface="Consolas"/>
              </a:rPr>
              <a:t>        type: Value</a:t>
            </a:r>
            <a:endParaRPr sz="1800">
              <a:solidFill>
                <a:srgbClr val="1D1C1D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D1C1D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18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value: "500"</a:t>
            </a:r>
            <a:endParaRPr sz="18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D1C1D"/>
                </a:solidFill>
                <a:latin typeface="Consolas"/>
                <a:ea typeface="Consolas"/>
                <a:cs typeface="Consolas"/>
                <a:sym typeface="Consolas"/>
              </a:rPr>
              <a:t>    type: External</a:t>
            </a:r>
            <a:endParaRPr sz="1800">
              <a:solidFill>
                <a:srgbClr val="1D1C1D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D1C1D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18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minReplicas: 50</a:t>
            </a:r>
            <a:endParaRPr sz="3900">
              <a:solidFill>
                <a:schemeClr val="accent5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9"/>
          <p:cNvSpPr txBox="1"/>
          <p:nvPr>
            <p:ph type="title"/>
          </p:nvPr>
        </p:nvSpPr>
        <p:spPr>
          <a:xfrm>
            <a:off x="311700" y="292850"/>
            <a:ext cx="8520600" cy="469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>
                <a:solidFill>
                  <a:schemeClr val="accent5"/>
                </a:solidFill>
              </a:rPr>
              <a:t>TEŞEKKÜRLER…</a:t>
            </a:r>
            <a:endParaRPr sz="8000">
              <a:solidFill>
                <a:schemeClr val="accent5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2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Who Am I?</a:t>
            </a:r>
            <a:endParaRPr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69" name="Google Shape;69;p15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1472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35"/>
              <a:buChar char="➢"/>
            </a:pPr>
            <a:r>
              <a:rPr b="1" lang="en" sz="1935"/>
              <a:t>Mathematical Engineering @YTÜ 2011</a:t>
            </a:r>
            <a:endParaRPr b="1" sz="1935"/>
          </a:p>
          <a:p>
            <a:pPr indent="-351472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35"/>
              <a:buChar char="➢"/>
            </a:pPr>
            <a:r>
              <a:rPr b="1" lang="en" sz="1935"/>
              <a:t>Software Developer since 2008</a:t>
            </a:r>
            <a:endParaRPr b="1" sz="1935"/>
          </a:p>
          <a:p>
            <a:pPr indent="-351472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35"/>
              <a:buChar char="➢"/>
            </a:pPr>
            <a:r>
              <a:rPr b="1" lang="en" sz="1935"/>
              <a:t>Software Professional since 2010 as developer, team lead and engineering manager roles</a:t>
            </a:r>
            <a:endParaRPr b="1" sz="1935"/>
          </a:p>
          <a:p>
            <a:pPr indent="-351472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35"/>
              <a:buChar char="➢"/>
            </a:pPr>
            <a:r>
              <a:rPr b="1" lang="en" sz="1935"/>
              <a:t>Currently Engineering Manager @BtcTurk | </a:t>
            </a:r>
            <a:r>
              <a:rPr b="1" lang="en" sz="1935"/>
              <a:t>Teknoloji</a:t>
            </a:r>
            <a:endParaRPr b="1" sz="1935"/>
          </a:p>
          <a:p>
            <a:pPr indent="-351472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35"/>
              <a:buChar char="➢"/>
            </a:pPr>
            <a:r>
              <a:rPr b="1" lang="en" sz="1935"/>
              <a:t>My </a:t>
            </a:r>
            <a:r>
              <a:rPr b="1" lang="en" sz="1935"/>
              <a:t>hobbies =&gt; D</a:t>
            </a:r>
            <a:r>
              <a:rPr b="1" lang="en" sz="1935"/>
              <a:t>rumming, f</a:t>
            </a:r>
            <a:r>
              <a:rPr b="1" lang="en" sz="1935"/>
              <a:t>itness, gaming,</a:t>
            </a:r>
            <a:r>
              <a:rPr b="1" lang="en" sz="1935"/>
              <a:t> movies and series</a:t>
            </a:r>
            <a:endParaRPr b="1" sz="1935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/>
          <p:nvPr>
            <p:ph type="title"/>
          </p:nvPr>
        </p:nvSpPr>
        <p:spPr>
          <a:xfrm>
            <a:off x="311700" y="292850"/>
            <a:ext cx="8520600" cy="469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/>
              <a:t>ABOUT BTCTURK</a:t>
            </a:r>
            <a:endParaRPr sz="8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2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#cometobtcturk :)</a:t>
            </a:r>
            <a:endParaRPr sz="30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ABOUT SIGNALR</a:t>
            </a:r>
            <a:endParaRPr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80" name="Google Shape;80;p17"/>
          <p:cNvSpPr txBox="1"/>
          <p:nvPr>
            <p:ph idx="1" type="body"/>
          </p:nvPr>
        </p:nvSpPr>
        <p:spPr>
          <a:xfrm>
            <a:off x="311700" y="1228675"/>
            <a:ext cx="70740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b="1" lang="en" sz="2000"/>
              <a:t>Handles connection management automatically.</a:t>
            </a:r>
            <a:endParaRPr b="1"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b="1" lang="en" sz="2000"/>
              <a:t>Sends messages to all connected clients simultaneously.</a:t>
            </a:r>
            <a:endParaRPr b="1"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b="1" lang="en" sz="2000"/>
              <a:t>Sends messages to specific clients or groups of clients.</a:t>
            </a:r>
            <a:endParaRPr b="1"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b="1" lang="en" sz="2000"/>
              <a:t>Scales to handle increasing traffic.</a:t>
            </a:r>
            <a:endParaRPr b="1"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b="1" lang="en" sz="2000"/>
              <a:t>SignalR Hub Protocol (2 way)</a:t>
            </a:r>
            <a:endParaRPr b="1" sz="2000"/>
          </a:p>
        </p:txBody>
      </p:sp>
      <p:pic>
        <p:nvPicPr>
          <p:cNvPr id="81" name="Google Shape;8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38100" y="1246250"/>
            <a:ext cx="1266825" cy="1419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8"/>
          <p:cNvPicPr preferRelativeResize="0"/>
          <p:nvPr/>
        </p:nvPicPr>
        <p:blipFill rotWithShape="1">
          <a:blip r:embed="rId3">
            <a:alphaModFix/>
          </a:blip>
          <a:srcRect b="3811" l="0" r="0" t="5014"/>
          <a:stretch/>
        </p:blipFill>
        <p:spPr>
          <a:xfrm>
            <a:off x="5212400" y="309688"/>
            <a:ext cx="2376000" cy="4689676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8"/>
          <p:cNvSpPr txBox="1"/>
          <p:nvPr>
            <p:ph type="title"/>
          </p:nvPr>
        </p:nvSpPr>
        <p:spPr>
          <a:xfrm>
            <a:off x="311700" y="2254025"/>
            <a:ext cx="4731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422"/>
              <a:t>NEED FOR REAL-TIME DATA</a:t>
            </a:r>
            <a:endParaRPr sz="5422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5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9"/>
          <p:cNvPicPr preferRelativeResize="0"/>
          <p:nvPr/>
        </p:nvPicPr>
        <p:blipFill rotWithShape="1">
          <a:blip r:embed="rId3">
            <a:alphaModFix/>
          </a:blip>
          <a:srcRect b="6321" l="0" r="-1564" t="5143"/>
          <a:stretch/>
        </p:blipFill>
        <p:spPr>
          <a:xfrm>
            <a:off x="5277975" y="401175"/>
            <a:ext cx="2272500" cy="428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9"/>
          <p:cNvSpPr txBox="1"/>
          <p:nvPr>
            <p:ph type="title"/>
          </p:nvPr>
        </p:nvSpPr>
        <p:spPr>
          <a:xfrm>
            <a:off x="311700" y="2254025"/>
            <a:ext cx="4731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422"/>
              <a:t>NEED FOR REAL-TIME DATA</a:t>
            </a:r>
            <a:endParaRPr sz="5422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5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0"/>
          <p:cNvSpPr txBox="1"/>
          <p:nvPr>
            <p:ph type="title"/>
          </p:nvPr>
        </p:nvSpPr>
        <p:spPr>
          <a:xfrm>
            <a:off x="311700" y="2254025"/>
            <a:ext cx="4731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422"/>
              <a:t>NEED FOR REAL-TIME DATA</a:t>
            </a:r>
            <a:endParaRPr sz="5422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5"/>
              </a:solidFill>
            </a:endParaRPr>
          </a:p>
        </p:txBody>
      </p:sp>
      <p:pic>
        <p:nvPicPr>
          <p:cNvPr id="99" name="Google Shape;99;p20"/>
          <p:cNvPicPr preferRelativeResize="0"/>
          <p:nvPr/>
        </p:nvPicPr>
        <p:blipFill rotWithShape="1">
          <a:blip r:embed="rId3">
            <a:alphaModFix/>
          </a:blip>
          <a:srcRect b="2767" l="0" r="0" t="5590"/>
          <a:stretch/>
        </p:blipFill>
        <p:spPr>
          <a:xfrm>
            <a:off x="5280475" y="408325"/>
            <a:ext cx="2235450" cy="443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21"/>
          <p:cNvPicPr preferRelativeResize="0"/>
          <p:nvPr/>
        </p:nvPicPr>
        <p:blipFill rotWithShape="1">
          <a:blip r:embed="rId3">
            <a:alphaModFix/>
          </a:blip>
          <a:srcRect b="2766" l="0" r="1468" t="4400"/>
          <a:stretch/>
        </p:blipFill>
        <p:spPr>
          <a:xfrm>
            <a:off x="5273325" y="365350"/>
            <a:ext cx="2205525" cy="44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21"/>
          <p:cNvSpPr txBox="1"/>
          <p:nvPr>
            <p:ph type="title"/>
          </p:nvPr>
        </p:nvSpPr>
        <p:spPr>
          <a:xfrm>
            <a:off x="311700" y="2254025"/>
            <a:ext cx="4731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422"/>
              <a:t>NEED FOR REAL-TIME DATA</a:t>
            </a:r>
            <a:endParaRPr sz="5422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5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